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7" r:id="rId5"/>
    <p:sldId id="268" r:id="rId6"/>
    <p:sldId id="269" r:id="rId7"/>
    <p:sldId id="271" r:id="rId8"/>
    <p:sldId id="270" r:id="rId9"/>
    <p:sldId id="272" r:id="rId10"/>
    <p:sldId id="257" r:id="rId11"/>
    <p:sldId id="259" r:id="rId12"/>
    <p:sldId id="260" r:id="rId13"/>
    <p:sldId id="278" r:id="rId14"/>
    <p:sldId id="273" r:id="rId15"/>
    <p:sldId id="263" r:id="rId16"/>
    <p:sldId id="277" r:id="rId17"/>
    <p:sldId id="276" r:id="rId18"/>
    <p:sldId id="274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16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21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539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10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885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17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54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15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53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9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61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0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5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65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28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7973-21E5-40F3-95BE-9468B3ADC8FC}" type="datetimeFigureOut">
              <a:rPr lang="it-IT" smtClean="0"/>
              <a:t>19/05/2024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18166B-4868-40A1-9E82-4BFF23D64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15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8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9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0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1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5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6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7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8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9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32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4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6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7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8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9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1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2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7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5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6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746BB83-F97B-4816-8814-23FEED7B4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800"/>
            </a:br>
            <a:r>
              <a:rPr lang="en-US" sz="2800"/>
              <a:t> </a:t>
            </a:r>
            <a:r>
              <a:rPr lang="en-US" sz="2800" b="1"/>
              <a:t>XXXII CONGRESSO NAZIONALE SICOB </a:t>
            </a:r>
            <a:endParaRPr lang="en-US" sz="280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575B7D7-5EDE-EFA1-5842-A86670DA8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" r="-2" b="-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6FC5F934-C13E-4852-8556-5431C67AEB8D}"/>
              </a:ext>
            </a:extLst>
          </p:cNvPr>
          <p:cNvSpPr>
            <a:spLocks/>
          </p:cNvSpPr>
          <p:nvPr/>
        </p:nvSpPr>
        <p:spPr>
          <a:xfrm>
            <a:off x="6438191" y="2133600"/>
            <a:ext cx="5066419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Api e Colony Collapse Disorder :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Implementazione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di un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monitoraggio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casi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moria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causati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dalla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presenza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pesticidi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territorio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siciliano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RISULTATI DELLA RICERCA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8B668C0-7E06-47E1-8897-2972DEA503EE}"/>
              </a:ext>
            </a:extLst>
          </p:cNvPr>
          <p:cNvSpPr txBox="1">
            <a:spLocks/>
          </p:cNvSpPr>
          <p:nvPr/>
        </p:nvSpPr>
        <p:spPr>
          <a:xfrm>
            <a:off x="6387344" y="6000635"/>
            <a:ext cx="4839454" cy="84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8952">
              <a:spcBef>
                <a:spcPts val="830"/>
              </a:spcBef>
            </a:pPr>
            <a:r>
              <a:rPr lang="it-IT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GIARDINI NAXOS 24 MAGGIO 2024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663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CEC167E3-FF76-44CF-8A88-F0980A57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8480" y="0"/>
            <a:ext cx="10383520" cy="6858000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Ricerca finanziata dal Ministero della Salute, Dipartimento della Sanità Pubblica Veterinaria, della Sicurezza alimentare e degli Organi Collegiali per la Tutela della Salute.</a:t>
            </a:r>
          </a:p>
          <a:p>
            <a:r>
              <a:rPr lang="it-IT" dirty="0"/>
              <a:t>  </a:t>
            </a:r>
          </a:p>
          <a:p>
            <a:r>
              <a:rPr lang="it-IT" b="1" dirty="0"/>
              <a:t>Responsabile Scientifico dell’Unità operativa coordinatrice : Dr. Antonio Vella</a:t>
            </a:r>
          </a:p>
          <a:p>
            <a:r>
              <a:rPr lang="it-IT" dirty="0"/>
              <a:t>Periodo della ricerca : 2022-2024</a:t>
            </a:r>
          </a:p>
          <a:p>
            <a:endParaRPr lang="it-IT" dirty="0"/>
          </a:p>
          <a:p>
            <a:r>
              <a:rPr lang="it-IT" b="1" dirty="0"/>
              <a:t>Unità operativa 1 IMS Responsabile U.O.: Licia Pantano</a:t>
            </a:r>
          </a:p>
          <a:p>
            <a:r>
              <a:rPr lang="it-IT" dirty="0"/>
              <a:t>Collaborare con il Responsabile Scientifico per l’organizzazione e la gestione di tutte le UU.OO. Supervisione di tutte le attività che si svolgeranno nell’ambito del progetto di ricerca; Selezione dei siti di prelievo campioni; Accettazione, assegnazione e distribuzione dei campioni; Implementazione e validazione della metodica in LC-MS/MS per la ricerca di pesticidi nelle matrici oggetto di studio; Verifica e validazione dei dati ottenuti dalle analisi di laboratorio; Aggregazione dei dati per la successiva elaborazione dei risultati; Elaborazione Procedura Operativa Standard (POS); Collaborazione con le altre UU.OO. nell’organizzazione di eventi formativi e pubblicazione dei risultati ottenuti su riviste scientifiche.</a:t>
            </a:r>
          </a:p>
          <a:p>
            <a:r>
              <a:rPr lang="it-IT" dirty="0"/>
              <a:t> </a:t>
            </a:r>
            <a:r>
              <a:rPr lang="it-IT" b="1" dirty="0"/>
              <a:t>Unità operativa 2 IMS Responsabile U.O.: Francesco La Russa</a:t>
            </a:r>
          </a:p>
          <a:p>
            <a:r>
              <a:rPr lang="it-IT" dirty="0"/>
              <a:t>Coordinare le attività di campionamento presso le produzioni oggetto di ricerca. Georeferenziazione e verifica delle coltivazioni presenti nei paraggi delle apicolture prese in considerazione al fine di individuare una possibile correlazione con la presenza di pesticidi e verifica di eventuali cause di mortalità differenti dalla intossicazione da pesticidi .</a:t>
            </a:r>
          </a:p>
          <a:p>
            <a:r>
              <a:rPr lang="it-IT" dirty="0"/>
              <a:t> </a:t>
            </a:r>
            <a:r>
              <a:rPr lang="it-IT" b="1" dirty="0"/>
              <a:t>Unità operativa 3 Responsabile U.O.: Andrea Pulvirenti</a:t>
            </a:r>
          </a:p>
          <a:p>
            <a:r>
              <a:rPr lang="it-IT" dirty="0"/>
              <a:t>Supporto nella validazione della metodica LC-MS/MS attraverso studi sulla riproducibilità della metodica; Elaborazione statistica dei risultati ottenuti attraverso metodi analitici parametrici e non parametrici per evidenziare differenze significative tra i diversi periodi di campionamento ed i siti di prelievo.</a:t>
            </a:r>
          </a:p>
          <a:p>
            <a:endParaRPr lang="it-IT" dirty="0"/>
          </a:p>
          <a:p>
            <a:r>
              <a:rPr lang="it-IT" b="1" dirty="0"/>
              <a:t>Unità operativa 4 Responsabile U.O.: Nicola Cicero</a:t>
            </a:r>
          </a:p>
          <a:p>
            <a:r>
              <a:rPr lang="it-IT" dirty="0"/>
              <a:t>Supporto ed implementazione delle metodiche analitiche in LC-MS/MS nello studio di ripetibilità intra-laboratorio; Supporto nella validazione della metodica LC-MS/MS attraverso studi sul recupero ed ottimizzazione dell’estrazione tramite metodo </a:t>
            </a:r>
            <a:r>
              <a:rPr lang="it-IT" dirty="0" err="1"/>
              <a:t>QuEChERS</a:t>
            </a:r>
            <a:r>
              <a:rPr lang="it-IT" dirty="0"/>
              <a:t>; 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514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CEC167E3-FF76-44CF-8A88-F0980A57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598647"/>
            <a:ext cx="8915399" cy="522754"/>
          </a:xfrm>
        </p:spPr>
        <p:txBody>
          <a:bodyPr>
            <a:normAutofit/>
          </a:bodyPr>
          <a:lstStyle/>
          <a:p>
            <a:r>
              <a:rPr lang="it-IT"/>
              <a:t> </a:t>
            </a:r>
          </a:p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C8682CC-57AA-40F8-8FE5-152E3CD35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634963"/>
            <a:ext cx="6360160" cy="6141757"/>
          </a:xfrm>
          <a:prstGeom prst="rect">
            <a:avLst/>
          </a:prstGeom>
        </p:spPr>
      </p:pic>
      <p:pic>
        <p:nvPicPr>
          <p:cNvPr id="2050" name="Picture 2" descr="Clessidra: 187.835 foto e immagini stock esenti da diritti d ...">
            <a:extLst>
              <a:ext uri="{FF2B5EF4-FFF2-40B4-BE49-F238E27FC236}">
                <a16:creationId xmlns:a16="http://schemas.microsoft.com/office/drawing/2014/main" id="{142C1F05-8D45-993F-1367-5CBE6C974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3440" y="1717040"/>
            <a:ext cx="371856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CEC167E3-FF76-44CF-8A88-F0980A57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it-IT" dirty="0"/>
              <a:t> </a:t>
            </a:r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0B53848-E7F3-4188-9BA1-01569BADB4A1}"/>
              </a:ext>
            </a:extLst>
          </p:cNvPr>
          <p:cNvSpPr/>
          <p:nvPr/>
        </p:nvSpPr>
        <p:spPr>
          <a:xfrm>
            <a:off x="1818640" y="0"/>
            <a:ext cx="103733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Fasi del progetto </a:t>
            </a:r>
          </a:p>
          <a:p>
            <a:pPr algn="ctr"/>
            <a:endParaRPr lang="it-IT" sz="2400" b="1" dirty="0"/>
          </a:p>
          <a:p>
            <a:pPr algn="ctr"/>
            <a:endParaRPr lang="it-IT" sz="2400" b="1" dirty="0"/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Ricerca bibliografica sulle tematiche oggetto di studio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Piano di campionamento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Messa a punto di una metodica LC-MS/MS per la determinazione di pesticidi neonicotinoidi e altri pesticidi nelle api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Esecuzione analisi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Valutazione dei risultati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Pubblicazione dei risultati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0238B1B-54E7-199B-6402-932BA732D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560" y="3830320"/>
            <a:ext cx="5679440" cy="28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8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CEC167E3-FF76-44CF-8A88-F0980A57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442" y="3154324"/>
            <a:ext cx="9262308" cy="4718088"/>
          </a:xfrm>
        </p:spPr>
        <p:txBody>
          <a:bodyPr>
            <a:normAutofit/>
          </a:bodyPr>
          <a:lstStyle/>
          <a:p>
            <a:r>
              <a:rPr lang="it-IT" dirty="0"/>
              <a:t> </a:t>
            </a:r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0B53848-E7F3-4188-9BA1-01569BADB4A1}"/>
              </a:ext>
            </a:extLst>
          </p:cNvPr>
          <p:cNvSpPr/>
          <p:nvPr/>
        </p:nvSpPr>
        <p:spPr>
          <a:xfrm>
            <a:off x="162560" y="34934"/>
            <a:ext cx="1202944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Ricerca bibliografica sulle tematiche oggetto di 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Cause di </a:t>
            </a:r>
            <a:r>
              <a:rPr lang="it-IT" sz="2800" dirty="0" err="1"/>
              <a:t>Colony</a:t>
            </a:r>
            <a:r>
              <a:rPr lang="it-IT" sz="2800" dirty="0"/>
              <a:t> </a:t>
            </a:r>
            <a:r>
              <a:rPr lang="it-IT" sz="2800" dirty="0" err="1"/>
              <a:t>Collapse</a:t>
            </a:r>
            <a:r>
              <a:rPr lang="it-IT" sz="2800" dirty="0"/>
              <a:t> Disorder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Effetti dell'esposizione di organismi a contaminanti ambientali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Metodiche in LC-MS/MS per la rilevazione di pesticidi e            		neonicotinoidi nelle api e </a:t>
            </a:r>
          </a:p>
          <a:p>
            <a:r>
              <a:rPr lang="it-IT" sz="2800" dirty="0"/>
              <a:t>     nei prodotti dell’apicoltura.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Cause di </a:t>
            </a:r>
            <a:r>
              <a:rPr lang="it-IT" sz="2800" dirty="0" err="1"/>
              <a:t>Colony</a:t>
            </a:r>
            <a:r>
              <a:rPr lang="it-IT" sz="2800" dirty="0"/>
              <a:t> </a:t>
            </a:r>
            <a:r>
              <a:rPr lang="it-IT" sz="2800" dirty="0" err="1"/>
              <a:t>Collapse</a:t>
            </a:r>
            <a:r>
              <a:rPr lang="it-IT" sz="2800" dirty="0"/>
              <a:t> </a:t>
            </a:r>
          </a:p>
          <a:p>
            <a:r>
              <a:rPr lang="it-IT" sz="2800" dirty="0"/>
              <a:t>	Disorder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4106" name="Picture 10" descr="La ricerca bibliografica">
            <a:extLst>
              <a:ext uri="{FF2B5EF4-FFF2-40B4-BE49-F238E27FC236}">
                <a16:creationId xmlns:a16="http://schemas.microsoft.com/office/drawing/2014/main" id="{8C11FE4A-EF64-40DE-60BA-44B2EFE9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60" y="3189258"/>
            <a:ext cx="6512560" cy="36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CEC167E3-FF76-44CF-8A88-F0980A57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it-IT" dirty="0"/>
              <a:t> </a:t>
            </a:r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0B53848-E7F3-4188-9BA1-01569BADB4A1}"/>
              </a:ext>
            </a:extLst>
          </p:cNvPr>
          <p:cNvSpPr/>
          <p:nvPr/>
        </p:nvSpPr>
        <p:spPr>
          <a:xfrm>
            <a:off x="386080" y="-69011"/>
            <a:ext cx="76353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Piano di campionamento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Messa a punto di un piano di campionamento per il prelievo di campioni di api da realtà produttive censite nel territorio regionale.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Istituzione centraline soggette a campionamento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Studio delle caratteristiche delle zone soggette ad indagine :</a:t>
            </a:r>
          </a:p>
          <a:p>
            <a:endParaRPr lang="it-IT" dirty="0"/>
          </a:p>
          <a:p>
            <a:pPr marL="342900" indent="-342900">
              <a:buFont typeface="+mj-lt"/>
              <a:buAutoNum type="alphaLcPeriod"/>
            </a:pPr>
            <a:r>
              <a:rPr lang="it-IT" dirty="0"/>
              <a:t>uso reale del territorio, dell'orografia, della composizione vegetale della presenza o meno di aree naturali, dell'impatto antropico, etc. </a:t>
            </a:r>
          </a:p>
          <a:p>
            <a:pPr marL="342900" indent="-342900">
              <a:buFont typeface="+mj-lt"/>
              <a:buAutoNum type="alphaLcPeriod"/>
            </a:pPr>
            <a:r>
              <a:rPr lang="it-IT" dirty="0"/>
              <a:t>Studio delle mappe colturali ( dislocazione delle coltivazioni, tipologia delle essenze vegetali mellifere e  studio del grado di attrattività specie botaniche presenti esercitano verso le api )</a:t>
            </a:r>
          </a:p>
          <a:p>
            <a:r>
              <a:rPr lang="it-IT" dirty="0"/>
              <a:t>c. Stazione di monitoraggio, formata da due arnie munite di gabbia di raccolta delle api morte ( </a:t>
            </a:r>
            <a:r>
              <a:rPr lang="it-IT" dirty="0" err="1"/>
              <a:t>underbasket</a:t>
            </a:r>
            <a:r>
              <a:rPr lang="it-IT" dirty="0"/>
              <a:t> ), sotto il predellino di volo ( entrata delle api all’arnia )  </a:t>
            </a:r>
          </a:p>
          <a:p>
            <a:r>
              <a:rPr lang="it-IT" b="1" dirty="0"/>
              <a:t>Campionamento effettuato ogni quindici giorni, controllo dello stato generale di salute dell'alveare, accertato e registrato su apposite schede, numero delle api morte nelle gabbie. </a:t>
            </a:r>
          </a:p>
          <a:p>
            <a:endParaRPr lang="it-IT" b="1" dirty="0"/>
          </a:p>
          <a:p>
            <a:r>
              <a:rPr lang="it-IT" b="1" dirty="0"/>
              <a:t>Prelievo effettuato attraverso materiale sterile, campioni prelevati stoccati e trasportati a +4°C e successivamente testati per la presenza di residui chimici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0EC84B-1F18-4355-9DFB-C7F5B1007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388" y="0"/>
            <a:ext cx="4672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4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BE70CBB-2F5E-48AD-822D-BC345D5BA5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71870" y="62733"/>
            <a:ext cx="6120130" cy="679526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DF41BA2-51DB-4294-90B7-A2CE9A156D5D}"/>
              </a:ext>
            </a:extLst>
          </p:cNvPr>
          <p:cNvSpPr/>
          <p:nvPr/>
        </p:nvSpPr>
        <p:spPr>
          <a:xfrm>
            <a:off x="568960" y="474557"/>
            <a:ext cx="5754202" cy="381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Piano di campionamento</a:t>
            </a:r>
            <a:endParaRPr lang="it-IT" sz="20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aree di prelievo sono da intendersi entro il raggio di 30 Km dalle località indicate.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giallo si riportano i SIN, in verde gli altri agglomerati industriali della Regione Siciliana, in blu i grandi centri urbani, in rosa le isole minori, in arancio i parchi naturali.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campioni devono essere formati da 250 ml di miele, di circa 70 g di favo e qualora fossero presenti, di api morte.</a:t>
            </a:r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E7D6CE-E0A2-C735-C9E7-77D2EC6E6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160" y="3907644"/>
            <a:ext cx="4535002" cy="304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0B53848-E7F3-4188-9BA1-01569BADB4A1}"/>
              </a:ext>
            </a:extLst>
          </p:cNvPr>
          <p:cNvSpPr/>
          <p:nvPr/>
        </p:nvSpPr>
        <p:spPr>
          <a:xfrm>
            <a:off x="91440" y="0"/>
            <a:ext cx="121005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Messa a punto di una metodica LC-MS/MS per la determinazione di pesticidi neonicotinoidi e altri pesticidi nelle api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r>
              <a:rPr lang="it-IT" dirty="0"/>
              <a:t>N° 35 campioni di api per la messa a punto e validazione di una metodica di cromatografia liquida ad alte prestazioni, rivelatore a spettrometria di massa a triplo quadrupolo (LC-MS/MS) con sorgente ESI in modalità positiva, per la determinazione qualitativa e quantitativa dei pesticidi </a:t>
            </a:r>
          </a:p>
          <a:p>
            <a:endParaRPr lang="it-IT" dirty="0"/>
          </a:p>
          <a:p>
            <a:r>
              <a:rPr lang="it-IT" dirty="0"/>
              <a:t>Valutazione e confronto due diverse procedure di preparazione del campione: liquido-liquido dispersivo </a:t>
            </a:r>
            <a:r>
              <a:rPr lang="it-IT" dirty="0" err="1"/>
              <a:t>microestrazione</a:t>
            </a:r>
            <a:r>
              <a:rPr lang="it-IT" dirty="0"/>
              <a:t> (DLLME) e tecnica </a:t>
            </a:r>
            <a:r>
              <a:rPr lang="it-IT" dirty="0" err="1"/>
              <a:t>QuEChERS</a:t>
            </a:r>
            <a:r>
              <a:rPr lang="it-IT" dirty="0"/>
              <a:t> </a:t>
            </a:r>
          </a:p>
          <a:p>
            <a:r>
              <a:rPr lang="it-IT" dirty="0"/>
              <a:t>(veloce, facile, economico, efficace, robusto e </a:t>
            </a:r>
          </a:p>
          <a:p>
            <a:r>
              <a:rPr lang="it-IT" dirty="0"/>
              <a:t>sicuro). </a:t>
            </a:r>
          </a:p>
          <a:p>
            <a:endParaRPr lang="it-IT" dirty="0"/>
          </a:p>
          <a:p>
            <a:r>
              <a:rPr lang="it-IT" b="1" dirty="0"/>
              <a:t>                     </a:t>
            </a:r>
          </a:p>
          <a:p>
            <a:endParaRPr lang="it-IT" b="1" dirty="0"/>
          </a:p>
          <a:p>
            <a:r>
              <a:rPr lang="it-IT" b="1" dirty="0"/>
              <a:t>                         Fasi della metodica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Estrazione dalla matrice nelle api</a:t>
            </a:r>
          </a:p>
          <a:p>
            <a:endParaRPr lang="it-IT" dirty="0"/>
          </a:p>
          <a:p>
            <a:r>
              <a:rPr lang="it-IT" dirty="0"/>
              <a:t>Purificazione dell’estratto mediante SPE </a:t>
            </a:r>
          </a:p>
          <a:p>
            <a:r>
              <a:rPr lang="it-IT" dirty="0"/>
              <a:t>dispersive. </a:t>
            </a:r>
          </a:p>
          <a:p>
            <a:endParaRPr lang="it-IT" dirty="0"/>
          </a:p>
          <a:p>
            <a:r>
              <a:rPr lang="it-IT" dirty="0"/>
              <a:t>Lettura dei risultati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3A046F-E4AB-8A5C-FADA-6EA84491A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000" y="2377440"/>
            <a:ext cx="6890343" cy="46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CEC167E3-FF76-44CF-8A88-F0980A57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it-IT" dirty="0"/>
              <a:t>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0B53848-E7F3-4188-9BA1-01569BADB4A1}"/>
              </a:ext>
            </a:extLst>
          </p:cNvPr>
          <p:cNvSpPr/>
          <p:nvPr/>
        </p:nvSpPr>
        <p:spPr>
          <a:xfrm>
            <a:off x="162560" y="0"/>
            <a:ext cx="1202944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Esecuzione analisi e valutazione dei risultati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/>
              <a:t>Esecuzione analisi di laboratorio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/>
              <a:t>Analisi dei risultati ottenuti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/>
              <a:t>Valutazione dei risultati considerando un numero statisticamente significativo di campioni di api, divisi per sito e tipologia del sito di prelievo, tipologia produttiva circostante a punto di prelievo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/>
              <a:t>Valutazione del rischio tossicologico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/>
              <a:t>Raccolta dati utili per implementazione piano di tutela per la salvaguardia della popolazione di api da pratiche illecite di agricoltura e da contaminanti ambientali frutto di inconsapevoli processi produttivi.</a:t>
            </a:r>
          </a:p>
          <a:p>
            <a:r>
              <a:rPr lang="it-IT" sz="2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735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CEC167E3-FF76-44CF-8A88-F0980A57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it-IT" dirty="0"/>
              <a:t> </a:t>
            </a:r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0B53848-E7F3-4188-9BA1-01569BADB4A1}"/>
              </a:ext>
            </a:extLst>
          </p:cNvPr>
          <p:cNvSpPr/>
          <p:nvPr/>
        </p:nvSpPr>
        <p:spPr>
          <a:xfrm>
            <a:off x="1838960" y="0"/>
            <a:ext cx="1035304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Pubblicazione dei risultati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algn="ctr"/>
            <a:r>
              <a:rPr lang="it-IT" sz="2400" dirty="0">
                <a:solidFill>
                  <a:srgbClr val="10147E"/>
                </a:solidFill>
                <a:latin typeface="OpenSans-Regular"/>
              </a:rPr>
              <a:t>Partecipazione a convegni nazionali </a:t>
            </a:r>
          </a:p>
          <a:p>
            <a:pPr algn="ctr"/>
            <a:endParaRPr lang="it-IT" sz="2400" dirty="0">
              <a:solidFill>
                <a:srgbClr val="10147E"/>
              </a:solidFill>
              <a:latin typeface="OpenSans-Regular"/>
            </a:endParaRPr>
          </a:p>
          <a:p>
            <a:pPr algn="ctr"/>
            <a:r>
              <a:rPr lang="it-IT" sz="2400" dirty="0">
                <a:solidFill>
                  <a:srgbClr val="10147E"/>
                </a:solidFill>
                <a:latin typeface="OpenSans-Regular"/>
              </a:rPr>
              <a:t>Pubblicazioni scientifiche su riviste internazionali</a:t>
            </a:r>
          </a:p>
          <a:p>
            <a:endParaRPr lang="it-IT" sz="2400" dirty="0">
              <a:solidFill>
                <a:srgbClr val="10147E"/>
              </a:solidFill>
              <a:latin typeface="OpenSans-Regular"/>
            </a:endParaRPr>
          </a:p>
          <a:p>
            <a:r>
              <a:rPr lang="it-IT" sz="2400" dirty="0">
                <a:solidFill>
                  <a:srgbClr val="10147E"/>
                </a:solidFill>
                <a:latin typeface="OpenSans-Regular"/>
              </a:rPr>
              <a:t>Volume 35, 2021 - Issue 21 Natural Product Research </a:t>
            </a:r>
          </a:p>
          <a:p>
            <a:r>
              <a:rPr lang="en-US" sz="2400" b="1" dirty="0">
                <a:solidFill>
                  <a:srgbClr val="10147E"/>
                </a:solidFill>
                <a:latin typeface="OpenSans-Regular"/>
              </a:rPr>
              <a:t>High hydroxycinnamic acids contents in fennel honey </a:t>
            </a:r>
            <a:r>
              <a:rPr lang="en-US" sz="2400" b="1" dirty="0" err="1">
                <a:solidFill>
                  <a:srgbClr val="10147E"/>
                </a:solidFill>
                <a:latin typeface="OpenSans-Regular"/>
              </a:rPr>
              <a:t>producedin</a:t>
            </a:r>
            <a:r>
              <a:rPr lang="en-US" sz="2400" b="1" dirty="0">
                <a:solidFill>
                  <a:srgbClr val="10147E"/>
                </a:solidFill>
                <a:latin typeface="OpenSans-Regular"/>
              </a:rPr>
              <a:t> Southern Italy</a:t>
            </a:r>
          </a:p>
          <a:p>
            <a:r>
              <a:rPr lang="it-IT" sz="2400" dirty="0">
                <a:solidFill>
                  <a:srgbClr val="10147E"/>
                </a:solidFill>
                <a:latin typeface="OpenSans-Regular"/>
              </a:rPr>
              <a:t>Antonio Vella, Gaetano </a:t>
            </a:r>
            <a:r>
              <a:rPr lang="it-IT" sz="2400" dirty="0" err="1">
                <a:solidFill>
                  <a:srgbClr val="10147E"/>
                </a:solidFill>
                <a:latin typeface="OpenSans-Regular"/>
              </a:rPr>
              <a:t>Cammilleri</a:t>
            </a:r>
            <a:r>
              <a:rPr lang="it-IT" sz="2400" dirty="0">
                <a:solidFill>
                  <a:srgbClr val="10147E"/>
                </a:solidFill>
                <a:latin typeface="OpenSans-Regular"/>
              </a:rPr>
              <a:t>, Andrea Pulvirenti, Francesco Galluzzo, Barbara </a:t>
            </a:r>
            <a:r>
              <a:rPr lang="it-IT" sz="2400" dirty="0" err="1">
                <a:solidFill>
                  <a:srgbClr val="10147E"/>
                </a:solidFill>
                <a:latin typeface="OpenSans-Regular"/>
              </a:rPr>
              <a:t>Randisi</a:t>
            </a:r>
            <a:r>
              <a:rPr lang="it-IT" sz="2400" dirty="0">
                <a:solidFill>
                  <a:srgbClr val="10147E"/>
                </a:solidFill>
                <a:latin typeface="OpenSans-Regular"/>
              </a:rPr>
              <a:t>, Giuseppe </a:t>
            </a:r>
            <a:r>
              <a:rPr lang="it-IT" sz="2400" dirty="0" err="1">
                <a:solidFill>
                  <a:srgbClr val="10147E"/>
                </a:solidFill>
                <a:latin typeface="OpenSans-Regular"/>
              </a:rPr>
              <a:t>Giangrosso</a:t>
            </a:r>
            <a:endParaRPr lang="it-IT" sz="2400" dirty="0">
              <a:solidFill>
                <a:srgbClr val="10147E"/>
              </a:solidFill>
              <a:latin typeface="OpenSans-Regular"/>
            </a:endParaRPr>
          </a:p>
          <a:p>
            <a:endParaRPr lang="it-IT" sz="2400" dirty="0">
              <a:solidFill>
                <a:srgbClr val="10147E"/>
              </a:solidFill>
              <a:latin typeface="OpenSans-Regular"/>
            </a:endParaRPr>
          </a:p>
          <a:p>
            <a:r>
              <a:rPr lang="en-US" sz="2400" dirty="0">
                <a:solidFill>
                  <a:srgbClr val="10147E"/>
                </a:solidFill>
                <a:latin typeface="OpenSans-Regular"/>
              </a:rPr>
              <a:t>Journal of Food Composition and Analysis, 82, art. no. 103225 </a:t>
            </a:r>
            <a:endParaRPr lang="it-IT" sz="2400" dirty="0">
              <a:solidFill>
                <a:srgbClr val="10147E"/>
              </a:solidFill>
              <a:latin typeface="OpenSans-Regular"/>
            </a:endParaRPr>
          </a:p>
          <a:p>
            <a:r>
              <a:rPr lang="en-US" sz="2400" b="1" dirty="0">
                <a:solidFill>
                  <a:srgbClr val="10147E"/>
                </a:solidFill>
                <a:latin typeface="OpenSans-Regular"/>
              </a:rPr>
              <a:t>Multivariate statistical analysis of the polyphenols content for the discrimination of honey produced in Sicily (Southern Italy)</a:t>
            </a:r>
            <a:endParaRPr lang="it-IT" sz="2400" b="1" dirty="0">
              <a:solidFill>
                <a:srgbClr val="10147E"/>
              </a:solidFill>
              <a:latin typeface="OpenSans-Regular"/>
            </a:endParaRPr>
          </a:p>
          <a:p>
            <a:r>
              <a:rPr lang="it-IT" sz="2400" dirty="0">
                <a:solidFill>
                  <a:srgbClr val="10147E"/>
                </a:solidFill>
                <a:latin typeface="OpenSans-Regular"/>
              </a:rPr>
              <a:t>Lo Dico, G.M., </a:t>
            </a:r>
            <a:r>
              <a:rPr lang="it-IT" sz="2400" dirty="0" err="1">
                <a:solidFill>
                  <a:srgbClr val="10147E"/>
                </a:solidFill>
                <a:latin typeface="OpenSans-Regular"/>
              </a:rPr>
              <a:t>Ulrici</a:t>
            </a:r>
            <a:r>
              <a:rPr lang="it-IT" sz="2400" dirty="0">
                <a:solidFill>
                  <a:srgbClr val="10147E"/>
                </a:solidFill>
                <a:latin typeface="OpenSans-Regular"/>
              </a:rPr>
              <a:t>, A., Pulvirenti, A., </a:t>
            </a:r>
            <a:r>
              <a:rPr lang="it-IT" sz="2400" dirty="0" err="1">
                <a:solidFill>
                  <a:srgbClr val="10147E"/>
                </a:solidFill>
                <a:latin typeface="OpenSans-Regular"/>
              </a:rPr>
              <a:t>Cammilleri</a:t>
            </a:r>
            <a:r>
              <a:rPr lang="it-IT" sz="2400" dirty="0">
                <a:solidFill>
                  <a:srgbClr val="10147E"/>
                </a:solidFill>
                <a:latin typeface="OpenSans-Regular"/>
              </a:rPr>
              <a:t>, G., Macaluso, A., Vella, A., Giaccone, V., Lo Cascio, G., Graci, S., Scuto, M., Trovato Salinaro, A., Calabrese, V., Lo Dico, R., </a:t>
            </a:r>
            <a:r>
              <a:rPr lang="it-IT" sz="2400" dirty="0" err="1">
                <a:solidFill>
                  <a:srgbClr val="10147E"/>
                </a:solidFill>
                <a:latin typeface="OpenSans-Regular"/>
              </a:rPr>
              <a:t>Ferrantelli</a:t>
            </a:r>
            <a:r>
              <a:rPr lang="it-IT" sz="2400" dirty="0">
                <a:solidFill>
                  <a:srgbClr val="10147E"/>
                </a:solidFill>
                <a:latin typeface="OpenSans-Regular"/>
              </a:rPr>
              <a:t>, V. </a:t>
            </a:r>
          </a:p>
          <a:p>
            <a:r>
              <a:rPr lang="it-IT" sz="2400" b="1" dirty="0"/>
              <a:t>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8776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CEC167E3-FF76-44CF-8A88-F0980A57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it-IT" dirty="0"/>
              <a:t> 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0B53848-E7F3-4188-9BA1-01569BADB4A1}"/>
              </a:ext>
            </a:extLst>
          </p:cNvPr>
          <p:cNvSpPr/>
          <p:nvPr/>
        </p:nvSpPr>
        <p:spPr>
          <a:xfrm>
            <a:off x="1889760" y="0"/>
            <a:ext cx="1038352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Conclusioni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La maggiorparte di pesticidi possiedono un’alta capacità lipofila 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I prodotti dell’apicoltura possono contenere pesticidi e metalli pesanti in relazione all’ambiente su cui insistono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Il miele testato oggetto della ricerca ha dimostrato possedere alti tenori di polifenoli utili al metabolismo e al benessere cellulare 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Le api dimostrano di essere ottimi indicatori ambientali che possono essere impiegati per testare l’ambiente 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La contaminazione ambientale mina fortemente la vitalità delle colonie e riduce la vita media e la resistenza agli insulti ambientali ( chimici, fisici e biologici )  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Le azioni messe in campo dall’EFSA e dall’ONU risultano utili a preservare le api e l’intero ecosistema 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La riduzione degli impollinatori nell’ambiente conduce alla riduzione delle produzioni agricole e di conseguenza zootecniche </a:t>
            </a:r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 </a:t>
            </a:r>
            <a:endParaRPr lang="it-IT" sz="2000" b="1" dirty="0">
              <a:solidFill>
                <a:srgbClr val="10147E"/>
              </a:solidFill>
              <a:latin typeface="OpenSans-Regular"/>
            </a:endParaRPr>
          </a:p>
          <a:p>
            <a:r>
              <a:rPr lang="it-IT" sz="2000" b="1" dirty="0"/>
              <a:t>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5551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CEC167E3-FF76-44CF-8A88-F0980A57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7360" y="0"/>
            <a:ext cx="4257040" cy="67360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it-IT" sz="1600" dirty="0"/>
          </a:p>
          <a:p>
            <a:pPr>
              <a:lnSpc>
                <a:spcPct val="90000"/>
              </a:lnSpc>
            </a:pPr>
            <a:r>
              <a:rPr lang="it-IT" sz="1600" b="1" dirty="0"/>
              <a:t>EFSA- Autorità europea per la sicurezza alimentare  ( 2012 ) </a:t>
            </a:r>
          </a:p>
          <a:p>
            <a:pPr>
              <a:lnSpc>
                <a:spcPct val="90000"/>
              </a:lnSpc>
            </a:pPr>
            <a:endParaRPr lang="it-IT" sz="1600" dirty="0"/>
          </a:p>
          <a:p>
            <a:pPr>
              <a:lnSpc>
                <a:spcPct val="90000"/>
              </a:lnSpc>
            </a:pPr>
            <a:endParaRPr lang="it-IT" sz="16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Moria di api →→ "disturbo da collasso della colonia" o CCD (</a:t>
            </a:r>
            <a:r>
              <a:rPr lang="it-IT" sz="1600" dirty="0" err="1"/>
              <a:t>Colony</a:t>
            </a:r>
            <a:r>
              <a:rPr lang="it-IT" sz="1600" dirty="0"/>
              <a:t> </a:t>
            </a:r>
            <a:r>
              <a:rPr lang="it-IT" sz="1600" dirty="0" err="1"/>
              <a:t>Collapse</a:t>
            </a:r>
            <a:r>
              <a:rPr lang="it-IT" sz="1600" dirty="0"/>
              <a:t> Disorder)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CCD : rapida perdita della popolazione di api operaie adulte provenienti da una colonia.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Nel giugno 2012, l'unità Pesticidi dell'EFSA ha redatto una dichiarazione sulla base di riscontri scientifici che suggerivano un legame tra i neonicotinoidi e la sopravvivenza delle colonie di api.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Dal 1950 riduzione del 50% del numero di api e della vita media ( contaminazione ambientale, cambiamenti climatici, maggiore circolazione di soggetti )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sz="1600" dirty="0"/>
          </a:p>
          <a:p>
            <a:pPr>
              <a:lnSpc>
                <a:spcPct val="90000"/>
              </a:lnSpc>
            </a:pPr>
            <a:endParaRPr lang="it-IT" sz="1600" b="1" dirty="0"/>
          </a:p>
          <a:p>
            <a:pPr>
              <a:lnSpc>
                <a:spcPct val="90000"/>
              </a:lnSpc>
            </a:pPr>
            <a:endParaRPr lang="it-IT" sz="1600" dirty="0"/>
          </a:p>
          <a:p>
            <a:pPr>
              <a:lnSpc>
                <a:spcPct val="90000"/>
              </a:lnSpc>
            </a:pPr>
            <a:endParaRPr lang="it-IT" sz="1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0644D0A-A7E2-86DD-7A86-403F3CE00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4" r="31688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1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0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2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3E32633-1CBA-0770-686D-E3950F3F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90" y="844510"/>
            <a:ext cx="3710018" cy="4169749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400"/>
            </a:br>
            <a:br>
              <a:rPr lang="en-US" sz="4400"/>
            </a:br>
            <a:r>
              <a:rPr lang="en-US" sz="4400"/>
              <a:t>Grazie per l’attenzione! </a:t>
            </a:r>
          </a:p>
        </p:txBody>
      </p:sp>
      <p:pic>
        <p:nvPicPr>
          <p:cNvPr id="73" name="Immagine 72">
            <a:extLst>
              <a:ext uri="{FF2B5EF4-FFF2-40B4-BE49-F238E27FC236}">
                <a16:creationId xmlns:a16="http://schemas.microsoft.com/office/drawing/2014/main" id="{71D8AAE4-E3BE-886D-75E3-D0909F66E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0" r="3" b="3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C7D22A-3C31-4046-A4DD-443AA6A6D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D5C6AE-ED4F-4CBA-A76C-9B5FB0DB0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1ED80F9-2570-4956-B71C-46595B604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C5A4893-9CCD-46F0-98BD-3FECFB7A5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589D522-7164-489B-A975-33CA327F4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4F85399-8692-43F0-85D1-67ED7CB40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B53E62C1-3FF0-40F9-ADBB-08E0BFBC5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F121ACB-BC0C-4DFA-B382-25B79E784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A58394D9-3789-4BEA-A789-FEA079072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1BAAD7A-4A6B-4557-BFDD-0F30D8E9A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5B105CAF-1476-4DB5-AB48-0840BB257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D1B070A-B475-4F8E-BCA1-FDF0346E7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92B1344-7B9B-4BC9-B560-D3EC9ECDD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29C35314-956E-4521-9A13-980A05FCC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D584E546-5E59-7A78-EFF2-5A88E6551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18"/>
          <a:stretch/>
        </p:blipFill>
        <p:spPr>
          <a:xfrm>
            <a:off x="1" y="10"/>
            <a:ext cx="6078046" cy="68579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2A59AA7-650F-4999-9CA5-376654289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46E80DF-1070-4942-8D8C-68B268789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EC4F99E-13A3-4C47-B6BE-5A3F5EB21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5E840C0-D999-43D6-B94B-C7CBCAC9E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0685953-9653-4CA1-8B8A-96E8B6CEC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9D300D0-C755-4A21-8A66-E7C43DB5B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7F70228-CC75-473D-9220-52CFBB91C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D04006F-1DA1-4640-8CB4-F36CB441E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B29BE4A-FA75-43BE-B406-32F311B4C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DC9D240-B519-46A8-9E00-9F11AF02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6F6A2F8-D301-4B55-8AF7-F6B6ECC12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64CB1D7-4A03-4305-86B4-9BF39D906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6AB9314-140A-41AE-BC1C-1EE29670F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Sottotitolo 5">
            <a:extLst>
              <a:ext uri="{FF2B5EF4-FFF2-40B4-BE49-F238E27FC236}">
                <a16:creationId xmlns:a16="http://schemas.microsoft.com/office/drawing/2014/main" id="{CEC167E3-FF76-44CF-8A88-F0980A57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433" y="0"/>
            <a:ext cx="4282323" cy="669543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sz="1600" b="1" u="sng" dirty="0"/>
              <a:t>Disposizioni EFSA </a:t>
            </a:r>
          </a:p>
          <a:p>
            <a:pPr>
              <a:lnSpc>
                <a:spcPct val="90000"/>
              </a:lnSpc>
            </a:pPr>
            <a:endParaRPr lang="it-IT" sz="1600" dirty="0"/>
          </a:p>
          <a:p>
            <a:pPr>
              <a:lnSpc>
                <a:spcPct val="90000"/>
              </a:lnSpc>
            </a:pPr>
            <a:r>
              <a:rPr lang="it-IT" sz="1600" dirty="0"/>
              <a:t>Mesi con maggior numero di casi di morie aprile, maggio e giugno ( fioriture primaverili ).</a:t>
            </a:r>
          </a:p>
          <a:p>
            <a:pPr>
              <a:lnSpc>
                <a:spcPct val="90000"/>
              </a:lnSpc>
            </a:pPr>
            <a:endParaRPr lang="it-IT" sz="1600" dirty="0"/>
          </a:p>
          <a:p>
            <a:pPr>
              <a:lnSpc>
                <a:spcPct val="90000"/>
              </a:lnSpc>
            </a:pPr>
            <a:r>
              <a:rPr lang="it-IT" sz="1600" b="1" dirty="0"/>
              <a:t>In tali periodi è vietato effettuare trattamenti fitosanitari poiché le api svolgono un’intensa attività di </a:t>
            </a:r>
            <a:r>
              <a:rPr lang="it-IT" sz="1600" b="1" dirty="0" err="1"/>
              <a:t>bottinamento</a:t>
            </a:r>
            <a:r>
              <a:rPr lang="it-IT" sz="1600" b="1" dirty="0"/>
              <a:t> che le rende maggiormente vulnerabili alla presenza di inquinanti diffusi presenti nell’ambiente, in particolare i fitosanitari utilizzati nelle aree agricole.</a:t>
            </a:r>
            <a:endParaRPr lang="it-IT" sz="1600" dirty="0"/>
          </a:p>
          <a:p>
            <a:pPr>
              <a:lnSpc>
                <a:spcPct val="90000"/>
              </a:lnSpc>
            </a:pPr>
            <a:endParaRPr lang="it-IT" sz="1600" dirty="0"/>
          </a:p>
          <a:p>
            <a:pPr>
              <a:lnSpc>
                <a:spcPct val="90000"/>
              </a:lnSpc>
            </a:pPr>
            <a:r>
              <a:rPr lang="it-IT" sz="1600" b="1" dirty="0"/>
              <a:t>Rispetto delle norme e raccomandazioni di uso riportate sui prodotti fitosanitari, seguire gli usi e la conoscenza locale .</a:t>
            </a:r>
          </a:p>
          <a:p>
            <a:pPr>
              <a:lnSpc>
                <a:spcPct val="90000"/>
              </a:lnSpc>
            </a:pPr>
            <a:endParaRPr lang="it-IT" sz="1600" b="1" dirty="0"/>
          </a:p>
          <a:p>
            <a:pPr>
              <a:lnSpc>
                <a:spcPct val="90000"/>
              </a:lnSpc>
            </a:pPr>
            <a:r>
              <a:rPr lang="it-IT" sz="1600" b="1" dirty="0"/>
              <a:t>Promozione di un'agricoltura sostenibile, che aiuta a diversificare il paesaggio agricolo e adotta processi ecologici come parte della produzione alimentare.</a:t>
            </a:r>
          </a:p>
          <a:p>
            <a:pPr>
              <a:lnSpc>
                <a:spcPct val="90000"/>
              </a:lnSpc>
            </a:pPr>
            <a:endParaRPr lang="it-IT" sz="1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268182-6E4D-42DF-81E8-EF1F829BC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3" name="Freeform 33">
            <a:extLst>
              <a:ext uri="{FF2B5EF4-FFF2-40B4-BE49-F238E27FC236}">
                <a16:creationId xmlns:a16="http://schemas.microsoft.com/office/drawing/2014/main" id="{6292912F-F5FC-4001-9EA1-927D886F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31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Sottotitolo 5">
            <a:extLst>
              <a:ext uri="{FF2B5EF4-FFF2-40B4-BE49-F238E27FC236}">
                <a16:creationId xmlns:a16="http://schemas.microsoft.com/office/drawing/2014/main" id="{CEC167E3-FF76-44CF-8A88-F0980A57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713" y="228600"/>
            <a:ext cx="6930785" cy="73609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sz="1600" dirty="0"/>
              <a:t>ONU- Assemblea generale delle Nazioni Unite ( 2017 ) , ha istituito la Giornata mondiale delle api.</a:t>
            </a:r>
          </a:p>
          <a:p>
            <a:pPr>
              <a:lnSpc>
                <a:spcPct val="90000"/>
              </a:lnSpc>
            </a:pPr>
            <a:r>
              <a:rPr lang="it-IT" sz="1600" b="1" dirty="0"/>
              <a:t>Scopo della risoluzione  </a:t>
            </a:r>
            <a:endParaRPr lang="it-IT" sz="1600" dirty="0"/>
          </a:p>
          <a:p>
            <a:pPr>
              <a:lnSpc>
                <a:spcPct val="90000"/>
              </a:lnSpc>
            </a:pPr>
            <a:r>
              <a:rPr lang="it-IT" sz="1600" dirty="0"/>
              <a:t>Riportare all’attenzione dei cittadini, dei media e dei decisori politici l'importanza delle api e in generale di tutti gli impollinatori (api, vespe, farfalle, coccinelle, ragni ):		</a:t>
            </a:r>
          </a:p>
          <a:p>
            <a:pPr marL="457200" indent="-457200">
              <a:lnSpc>
                <a:spcPct val="90000"/>
              </a:lnSpc>
              <a:buFont typeface="+mj-lt"/>
              <a:buAutoNum type="alphaLcPeriod"/>
            </a:pPr>
            <a:r>
              <a:rPr lang="it-IT" sz="1600" dirty="0"/>
              <a:t>Circa il 70% delle 115 principali colture agrarie mondiali beneficia dell’impollinazione animale</a:t>
            </a:r>
          </a:p>
          <a:p>
            <a:pPr marL="457200" indent="-457200">
              <a:lnSpc>
                <a:spcPct val="90000"/>
              </a:lnSpc>
              <a:buFont typeface="+mj-lt"/>
              <a:buAutoNum type="alphaLcPeriod"/>
            </a:pPr>
            <a:r>
              <a:rPr lang="it-IT" sz="1600" dirty="0"/>
              <a:t> In Europa la produzione di circa l’80% delle 264 specie coltivate dipende dall’attività degli insetti impollinatori.</a:t>
            </a:r>
          </a:p>
          <a:p>
            <a:pPr marL="457200" indent="-457200">
              <a:lnSpc>
                <a:spcPct val="90000"/>
              </a:lnSpc>
              <a:buFont typeface="+mj-lt"/>
              <a:buAutoNum type="alphaLcPeriod"/>
            </a:pPr>
            <a:r>
              <a:rPr lang="it-IT" sz="1600" dirty="0"/>
              <a:t>La produzione agricola mondiale direttamente associata all'impollinazione animale rappresenta un valore economico stimato tra 235 e 577 miliardi di dollari</a:t>
            </a:r>
          </a:p>
          <a:p>
            <a:pPr marL="457200" indent="-457200">
              <a:lnSpc>
                <a:spcPct val="90000"/>
              </a:lnSpc>
              <a:buFont typeface="+mj-lt"/>
              <a:buAutoNum type="alphaLcPeriod"/>
            </a:pPr>
            <a:r>
              <a:rPr lang="it-IT" sz="1600" dirty="0"/>
              <a:t>La riproduzione dell’88% delle piante selvatiche da fiore del mondo (circa 308.000 specie) dipende, almeno in parte, dall'impollinazione animale per la riproduzione</a:t>
            </a:r>
          </a:p>
          <a:p>
            <a:pPr>
              <a:lnSpc>
                <a:spcPct val="90000"/>
              </a:lnSpc>
            </a:pPr>
            <a:r>
              <a:rPr lang="it-IT" sz="1600" b="1" dirty="0"/>
              <a:t>Ruolo degli insetti riguardo la sussistenza di centinaia di milioni di persone e per il funzionamento degli ecosistemi e la conservazione degli habitat</a:t>
            </a:r>
            <a:r>
              <a:rPr lang="it-IT" sz="1600" dirty="0"/>
              <a:t>.</a:t>
            </a:r>
          </a:p>
          <a:p>
            <a:pPr>
              <a:lnSpc>
                <a:spcPct val="90000"/>
              </a:lnSpc>
            </a:pPr>
            <a:endParaRPr lang="it-IT" sz="1600" dirty="0"/>
          </a:p>
          <a:p>
            <a:pPr>
              <a:lnSpc>
                <a:spcPct val="90000"/>
              </a:lnSpc>
            </a:pPr>
            <a:r>
              <a:rPr lang="it-IT" sz="1600" dirty="0"/>
              <a:t>Impollinatori : specie del genere Apis ( oltre 20.000 in tutto il mondo ). La più popolare è l’ape domestica, ( Apis mellifera ), conosciuta nel mondo come ape italica.</a:t>
            </a:r>
          </a:p>
          <a:p>
            <a:pPr>
              <a:lnSpc>
                <a:spcPct val="90000"/>
              </a:lnSpc>
            </a:pPr>
            <a:endParaRPr lang="it-IT" sz="1600" dirty="0"/>
          </a:p>
          <a:p>
            <a:pPr>
              <a:lnSpc>
                <a:spcPct val="90000"/>
              </a:lnSpc>
            </a:pPr>
            <a:r>
              <a:rPr lang="it-IT" sz="1600" dirty="0"/>
              <a:t>Originaria dell'Europa, dell'Asia e dell'Africa, fondamentale per il servizio d’impollinazione e per la produzione di miele, cera, propoli e pappa reale.</a:t>
            </a:r>
          </a:p>
          <a:p>
            <a:pPr>
              <a:lnSpc>
                <a:spcPct val="90000"/>
              </a:lnSpc>
            </a:pPr>
            <a:endParaRPr lang="it-IT" sz="1600" dirty="0"/>
          </a:p>
          <a:p>
            <a:pPr>
              <a:lnSpc>
                <a:spcPct val="90000"/>
              </a:lnSpc>
            </a:pPr>
            <a:endParaRPr lang="it-IT" sz="1600" dirty="0"/>
          </a:p>
          <a:p>
            <a:pPr>
              <a:lnSpc>
                <a:spcPct val="90000"/>
              </a:lnSpc>
            </a:pPr>
            <a:endParaRPr lang="it-IT" sz="1600" dirty="0"/>
          </a:p>
          <a:p>
            <a:pPr>
              <a:lnSpc>
                <a:spcPct val="90000"/>
              </a:lnSpc>
            </a:pPr>
            <a:endParaRPr lang="it-IT" sz="1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3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FA4C66-DDE4-EB75-3E80-F6F4147F0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7" r="40431" b="1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1C082F2-4D9F-4666-BE80-613D10735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235382"/>
              </p:ext>
            </p:extLst>
          </p:nvPr>
        </p:nvGraphicFramePr>
        <p:xfrm>
          <a:off x="643467" y="999591"/>
          <a:ext cx="10905067" cy="4858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3097">
                  <a:extLst>
                    <a:ext uri="{9D8B030D-6E8A-4147-A177-3AD203B41FA5}">
                      <a16:colId xmlns:a16="http://schemas.microsoft.com/office/drawing/2014/main" val="2286278425"/>
                    </a:ext>
                  </a:extLst>
                </a:gridCol>
                <a:gridCol w="3337499">
                  <a:extLst>
                    <a:ext uri="{9D8B030D-6E8A-4147-A177-3AD203B41FA5}">
                      <a16:colId xmlns:a16="http://schemas.microsoft.com/office/drawing/2014/main" val="3073046574"/>
                    </a:ext>
                  </a:extLst>
                </a:gridCol>
                <a:gridCol w="2903097">
                  <a:extLst>
                    <a:ext uri="{9D8B030D-6E8A-4147-A177-3AD203B41FA5}">
                      <a16:colId xmlns:a16="http://schemas.microsoft.com/office/drawing/2014/main" val="721634127"/>
                    </a:ext>
                  </a:extLst>
                </a:gridCol>
                <a:gridCol w="1761374">
                  <a:extLst>
                    <a:ext uri="{9D8B030D-6E8A-4147-A177-3AD203B41FA5}">
                      <a16:colId xmlns:a16="http://schemas.microsoft.com/office/drawing/2014/main" val="130833865"/>
                    </a:ext>
                  </a:extLst>
                </a:gridCol>
              </a:tblGrid>
              <a:tr h="303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Tipo prodotto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Molecola rilevata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Tenore rilevato ( mg/kg )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LMR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395035304"/>
                  </a:ext>
                </a:extLst>
              </a:tr>
              <a:tr h="303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Melanzana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Acetamiprid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0,024 ± 0,012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2603805183"/>
                  </a:ext>
                </a:extLst>
              </a:tr>
              <a:tr h="303677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Boscalid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0,006 ± 0,003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3536208970"/>
                  </a:ext>
                </a:extLst>
              </a:tr>
              <a:tr h="3036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Ciprodinil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0,009 ± 0,004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1,5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601913449"/>
                  </a:ext>
                </a:extLst>
              </a:tr>
              <a:tr h="3036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Etoxazole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0,012 ± 0,006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2286798691"/>
                  </a:ext>
                </a:extLst>
              </a:tr>
              <a:tr h="3036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Hexithiazox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0,05 ± 0,025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512642923"/>
                  </a:ext>
                </a:extLst>
              </a:tr>
              <a:tr h="3036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Piriproxifen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0,369 ± 0,184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2401810340"/>
                  </a:ext>
                </a:extLst>
              </a:tr>
              <a:tr h="3036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Piridaben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0,072 ± 0,036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1353236178"/>
                  </a:ext>
                </a:extLst>
              </a:tr>
              <a:tr h="303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</a:rPr>
                        <a:t>Kiwi 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</a:rPr>
                        <a:t>Fludioxonil 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</a:rPr>
                        <a:t>8,061 ± 4,030 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1136720553"/>
                  </a:ext>
                </a:extLst>
              </a:tr>
              <a:tr h="303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2- Fenilfenolo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0,010 ± 0,005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118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2832724714"/>
                  </a:ext>
                </a:extLst>
              </a:tr>
              <a:tr h="303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Albicocca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Ciprodinil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0,005 ± 0,002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3445653573"/>
                  </a:ext>
                </a:extLst>
              </a:tr>
              <a:tr h="303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Tebuconazolo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0,062 ± 0,031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3624731048"/>
                  </a:ext>
                </a:extLst>
              </a:tr>
              <a:tr h="303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Lambda cialotrin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0,019 ± 0,008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2041535899"/>
                  </a:ext>
                </a:extLst>
              </a:tr>
              <a:tr h="303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Etofenprox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0,781 ± 0,390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890286087"/>
                  </a:ext>
                </a:extLst>
              </a:tr>
              <a:tr h="303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Nespola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Ometoato/dimetoato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0,185/0,389 ± 0,92/0,194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3252351754"/>
                  </a:ext>
                </a:extLst>
              </a:tr>
              <a:tr h="303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Carbedazim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0,165 ± 0,082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0,2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35" marR="100635" marT="0" marB="0"/>
                </a:tc>
                <a:extLst>
                  <a:ext uri="{0D108BD9-81ED-4DB2-BD59-A6C34878D82A}">
                    <a16:rowId xmlns:a16="http://schemas.microsoft.com/office/drawing/2014/main" val="1781671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5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022FB31-7050-40EA-917B-769734681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0867"/>
              </p:ext>
            </p:extLst>
          </p:nvPr>
        </p:nvGraphicFramePr>
        <p:xfrm>
          <a:off x="1120477" y="1136826"/>
          <a:ext cx="9951044" cy="4578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1709">
                  <a:extLst>
                    <a:ext uri="{9D8B030D-6E8A-4147-A177-3AD203B41FA5}">
                      <a16:colId xmlns:a16="http://schemas.microsoft.com/office/drawing/2014/main" val="2096825626"/>
                    </a:ext>
                  </a:extLst>
                </a:gridCol>
                <a:gridCol w="2761709">
                  <a:extLst>
                    <a:ext uri="{9D8B030D-6E8A-4147-A177-3AD203B41FA5}">
                      <a16:colId xmlns:a16="http://schemas.microsoft.com/office/drawing/2014/main" val="2008907927"/>
                    </a:ext>
                  </a:extLst>
                </a:gridCol>
                <a:gridCol w="2761709">
                  <a:extLst>
                    <a:ext uri="{9D8B030D-6E8A-4147-A177-3AD203B41FA5}">
                      <a16:colId xmlns:a16="http://schemas.microsoft.com/office/drawing/2014/main" val="1041960896"/>
                    </a:ext>
                  </a:extLst>
                </a:gridCol>
                <a:gridCol w="1665917">
                  <a:extLst>
                    <a:ext uri="{9D8B030D-6E8A-4147-A177-3AD203B41FA5}">
                      <a16:colId xmlns:a16="http://schemas.microsoft.com/office/drawing/2014/main" val="3162400287"/>
                    </a:ext>
                  </a:extLst>
                </a:gridCol>
              </a:tblGrid>
              <a:tr h="254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Tipo prodotto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Molecola rilevata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Tenore rilevato ( mg/kg )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LMR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3892758344"/>
                  </a:ext>
                </a:extLst>
              </a:tr>
              <a:tr h="254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Prezzemolo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Azossistrobina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0,04 ± 0,020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70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2648402541"/>
                  </a:ext>
                </a:extLst>
              </a:tr>
              <a:tr h="254345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Difenoconazolo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0,028 ± 0,014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3964394514"/>
                  </a:ext>
                </a:extLst>
              </a:tr>
              <a:tr h="254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Linuron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0,009 ± 0,004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3431375192"/>
                  </a:ext>
                </a:extLst>
              </a:tr>
              <a:tr h="254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Clorpirifos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0,100 ± 0,050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3577674552"/>
                  </a:ext>
                </a:extLst>
              </a:tr>
              <a:tr h="254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Clorprofam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0,008 ± 0,004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170110039"/>
                  </a:ext>
                </a:extLst>
              </a:tr>
              <a:tr h="254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3,4 clordanilina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0,006 ± 0,003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3309596289"/>
                  </a:ext>
                </a:extLst>
              </a:tr>
              <a:tr h="254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Sedano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Boscalid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0,012 ± 0,006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3639869194"/>
                  </a:ext>
                </a:extLst>
              </a:tr>
              <a:tr h="254345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Difenoconazolo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0,536 ± 0,268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904009842"/>
                  </a:ext>
                </a:extLst>
              </a:tr>
              <a:tr h="254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Metalaxil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0,107 ± 0,053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3947074630"/>
                  </a:ext>
                </a:extLst>
              </a:tr>
              <a:tr h="254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Toclofos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0,019 ± 0,009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1941174172"/>
                  </a:ext>
                </a:extLst>
              </a:tr>
              <a:tr h="254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3,4 dicloroallilina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0,009 ± 0,005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3423563029"/>
                  </a:ext>
                </a:extLst>
              </a:tr>
              <a:tr h="254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DDE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0,008 ± 0,004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2544763607"/>
                  </a:ext>
                </a:extLst>
              </a:tr>
              <a:tr h="254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Albicocca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Fenbuconazolo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0,018 ± 0,009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3676876642"/>
                  </a:ext>
                </a:extLst>
              </a:tr>
              <a:tr h="25434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Etofenprox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0,646 ± 0,323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2787012286"/>
                  </a:ext>
                </a:extLst>
              </a:tr>
              <a:tr h="254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Lambda cialotrin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0,041 ± 0,020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1403094354"/>
                  </a:ext>
                </a:extLst>
              </a:tr>
              <a:tr h="254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Piperonil Butossido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0,033 ± 0,016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385521498"/>
                  </a:ext>
                </a:extLst>
              </a:tr>
              <a:tr h="254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Trans permetrin/cis permetrin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0,029 ± 0,014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287" marR="84287" marT="0" marB="0"/>
                </a:tc>
                <a:extLst>
                  <a:ext uri="{0D108BD9-81ED-4DB2-BD59-A6C34878D82A}">
                    <a16:rowId xmlns:a16="http://schemas.microsoft.com/office/drawing/2014/main" val="135379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18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10779AD-E969-466E-B93B-6B95C2DC4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44206"/>
              </p:ext>
            </p:extLst>
          </p:nvPr>
        </p:nvGraphicFramePr>
        <p:xfrm>
          <a:off x="643467" y="831704"/>
          <a:ext cx="10905068" cy="5194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0329">
                  <a:extLst>
                    <a:ext uri="{9D8B030D-6E8A-4147-A177-3AD203B41FA5}">
                      <a16:colId xmlns:a16="http://schemas.microsoft.com/office/drawing/2014/main" val="3073908675"/>
                    </a:ext>
                  </a:extLst>
                </a:gridCol>
                <a:gridCol w="2990329">
                  <a:extLst>
                    <a:ext uri="{9D8B030D-6E8A-4147-A177-3AD203B41FA5}">
                      <a16:colId xmlns:a16="http://schemas.microsoft.com/office/drawing/2014/main" val="3264816870"/>
                    </a:ext>
                  </a:extLst>
                </a:gridCol>
                <a:gridCol w="2990329">
                  <a:extLst>
                    <a:ext uri="{9D8B030D-6E8A-4147-A177-3AD203B41FA5}">
                      <a16:colId xmlns:a16="http://schemas.microsoft.com/office/drawing/2014/main" val="2158193481"/>
                    </a:ext>
                  </a:extLst>
                </a:gridCol>
                <a:gridCol w="1934081">
                  <a:extLst>
                    <a:ext uri="{9D8B030D-6E8A-4147-A177-3AD203B41FA5}">
                      <a16:colId xmlns:a16="http://schemas.microsoft.com/office/drawing/2014/main" val="1779127004"/>
                    </a:ext>
                  </a:extLst>
                </a:gridCol>
              </a:tblGrid>
              <a:tr h="305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Tipo prodotto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Molecola rilevata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Tenore rilevato ( mg/kg )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LMR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2916070305"/>
                  </a:ext>
                </a:extLst>
              </a:tr>
              <a:tr h="305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Kiwi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Fludioxonil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53,59 ± 28,094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3335283329"/>
                  </a:ext>
                </a:extLst>
              </a:tr>
              <a:tr h="305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Limoni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Fenexamide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0,006 ± 0,003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0,010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3304753448"/>
                  </a:ext>
                </a:extLst>
              </a:tr>
              <a:tr h="305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Clorpirifos metile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0,005 ± 0,0025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3141523266"/>
                  </a:ext>
                </a:extLst>
              </a:tr>
              <a:tr h="305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Pesca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Ciprodinil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0,063 ± 0,031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1357774836"/>
                  </a:ext>
                </a:extLst>
              </a:tr>
              <a:tr h="30556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</a:rPr>
                        <a:t>Clorpirifos metile 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</a:rPr>
                        <a:t>0,181 ± 0,090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</a:rPr>
                        <a:t>0,01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1453789134"/>
                  </a:ext>
                </a:extLst>
              </a:tr>
              <a:tr h="3055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Deltametrina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0,021 ± 0,010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0,150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2585111205"/>
                  </a:ext>
                </a:extLst>
              </a:tr>
              <a:tr h="305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Albicocca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Acetamiprid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0,007 ± 0,0035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3779877205"/>
                  </a:ext>
                </a:extLst>
              </a:tr>
              <a:tr h="30556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Carbendazim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0,038 ± 0,019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2026712959"/>
                  </a:ext>
                </a:extLst>
              </a:tr>
              <a:tr h="3055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Imidacloprid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0,034 ± 0,017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2599200692"/>
                  </a:ext>
                </a:extLst>
              </a:tr>
              <a:tr h="3055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Tebuconazolo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0,007 ± 0,003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483313169"/>
                  </a:ext>
                </a:extLst>
              </a:tr>
              <a:tr h="3055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Thiacloprid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0,049 ± 0,025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2782429308"/>
                  </a:ext>
                </a:extLst>
              </a:tr>
              <a:tr h="305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Pomodoro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Clorantraniprod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0,163 ± 0,081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1480845815"/>
                  </a:ext>
                </a:extLst>
              </a:tr>
              <a:tr h="30556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Lufenuron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0,246 ± 0,123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159183155"/>
                  </a:ext>
                </a:extLst>
              </a:tr>
              <a:tr h="3055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Metossifenozide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0,508 ± 0,254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1215251635"/>
                  </a:ext>
                </a:extLst>
              </a:tr>
              <a:tr h="3055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Tetraconazolo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0,020 ± 0,010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2420660207"/>
                  </a:ext>
                </a:extLst>
              </a:tr>
              <a:tr h="3055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Piridaben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0,008 ± 0,004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0,3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61" marR="101261" marT="0" marB="0"/>
                </a:tc>
                <a:extLst>
                  <a:ext uri="{0D108BD9-81ED-4DB2-BD59-A6C34878D82A}">
                    <a16:rowId xmlns:a16="http://schemas.microsoft.com/office/drawing/2014/main" val="403550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7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9B673C6-E405-495E-B613-1AF9FC6CA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12176"/>
              </p:ext>
            </p:extLst>
          </p:nvPr>
        </p:nvGraphicFramePr>
        <p:xfrm>
          <a:off x="973725" y="714375"/>
          <a:ext cx="10411267" cy="5429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301">
                  <a:extLst>
                    <a:ext uri="{9D8B030D-6E8A-4147-A177-3AD203B41FA5}">
                      <a16:colId xmlns:a16="http://schemas.microsoft.com/office/drawing/2014/main" val="249403092"/>
                    </a:ext>
                  </a:extLst>
                </a:gridCol>
                <a:gridCol w="2856301">
                  <a:extLst>
                    <a:ext uri="{9D8B030D-6E8A-4147-A177-3AD203B41FA5}">
                      <a16:colId xmlns:a16="http://schemas.microsoft.com/office/drawing/2014/main" val="1026390799"/>
                    </a:ext>
                  </a:extLst>
                </a:gridCol>
                <a:gridCol w="2856301">
                  <a:extLst>
                    <a:ext uri="{9D8B030D-6E8A-4147-A177-3AD203B41FA5}">
                      <a16:colId xmlns:a16="http://schemas.microsoft.com/office/drawing/2014/main" val="3633279732"/>
                    </a:ext>
                  </a:extLst>
                </a:gridCol>
                <a:gridCol w="1842364">
                  <a:extLst>
                    <a:ext uri="{9D8B030D-6E8A-4147-A177-3AD203B41FA5}">
                      <a16:colId xmlns:a16="http://schemas.microsoft.com/office/drawing/2014/main" val="1538020264"/>
                    </a:ext>
                  </a:extLst>
                </a:gridCol>
              </a:tblGrid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Tipo prodotto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Molecola rilevata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Tenore rilevato ( mg/kg )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LMR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1424579535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Pesca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Difeconazolo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0,026 ± 0,013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3304369433"/>
                  </a:ext>
                </a:extLst>
              </a:tr>
              <a:tr h="25853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Tebuconazolo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0,037± 0,019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4189302329"/>
                  </a:ext>
                </a:extLst>
              </a:tr>
              <a:tr h="258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Imidacloprid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0,006 ± 0,003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2187095497"/>
                  </a:ext>
                </a:extLst>
              </a:tr>
              <a:tr h="258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Cipermetrina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0,069 ± 0,034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1871053095"/>
                  </a:ext>
                </a:extLst>
              </a:tr>
              <a:tr h="258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clorpirifos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0,010 ± 0,005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1053647434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Pere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Tetraidroftalimide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0,576 ± 0,288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318647654"/>
                  </a:ext>
                </a:extLst>
              </a:tr>
              <a:tr h="25853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Fosmet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0,030 ± 0,015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2179274859"/>
                  </a:ext>
                </a:extLst>
              </a:tr>
              <a:tr h="258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Clorpirifos-metile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0,029 ± 0,015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307552643"/>
                  </a:ext>
                </a:extLst>
              </a:tr>
              <a:tr h="258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Difenilamina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0,015 ± 0,007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2069696181"/>
                  </a:ext>
                </a:extLst>
              </a:tr>
              <a:tr h="258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Clorpirifos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0,018 ± 0,009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3060487278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Pomodoro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Fenexamide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0,032 ± 0,016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2599599613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Clorpirifos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0,082 ± 0,041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3323835421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Lambda Cialotrin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0,019 ± 0,009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1376062957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Pesca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Clorpirifos 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2,3 ± 1,2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0,02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3772261466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Cipermetrina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0,285 ± 0,142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2484637880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Deltametrina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0,1766 ± 0,088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4152803940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Boscalid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1,01 ± ,0500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913643253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Dimetoato 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0,114 ± 0,057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0,020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405938886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Tetraconazolo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0,026 ± 0,013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0,100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190775695"/>
                  </a:ext>
                </a:extLst>
              </a:tr>
              <a:tr h="25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Piraclostrobina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0,406 ± 0,203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6" marR="72666" marT="0" marB="0"/>
                </a:tc>
                <a:extLst>
                  <a:ext uri="{0D108BD9-81ED-4DB2-BD59-A6C34878D82A}">
                    <a16:rowId xmlns:a16="http://schemas.microsoft.com/office/drawing/2014/main" val="397017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CEC167E3-FF76-44CF-8A88-F0980A57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6720" y="0"/>
            <a:ext cx="3911988" cy="68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it-IT" b="1" dirty="0"/>
          </a:p>
          <a:p>
            <a:pPr>
              <a:lnSpc>
                <a:spcPct val="90000"/>
              </a:lnSpc>
            </a:pPr>
            <a:r>
              <a:rPr lang="it-IT" b="1" dirty="0"/>
              <a:t>Obiettivi del progetto </a:t>
            </a:r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r>
              <a:rPr lang="it-IT" dirty="0"/>
              <a:t> - Validazione di metodi di chimica analitica robusti e riproducibili basati sull’utilizzo di strumentazioni d’avanguardia; </a:t>
            </a:r>
          </a:p>
          <a:p>
            <a:pPr>
              <a:lnSpc>
                <a:spcPct val="90000"/>
              </a:lnSpc>
            </a:pPr>
            <a:endParaRPr lang="it-IT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it-IT" dirty="0"/>
              <a:t>Implementazione del sistema di sorveglianza</a:t>
            </a:r>
          </a:p>
          <a:p>
            <a:pPr>
              <a:lnSpc>
                <a:spcPct val="90000"/>
              </a:lnSpc>
            </a:pPr>
            <a:r>
              <a:rPr lang="it-IT" dirty="0"/>
              <a:t>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it-IT" dirty="0"/>
              <a:t>Contribuire al miglioramento della gestione del rischio della CCD</a:t>
            </a:r>
          </a:p>
          <a:p>
            <a:pPr>
              <a:lnSpc>
                <a:spcPct val="90000"/>
              </a:lnSpc>
            </a:pPr>
            <a:endParaRPr lang="it-IT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it-IT" dirty="0"/>
              <a:t>Ottenere dati significativi sull’inquinamento ambientale e possibili risvolti sulla salute </a:t>
            </a:r>
          </a:p>
          <a:p>
            <a:pPr>
              <a:lnSpc>
                <a:spcPct val="90000"/>
              </a:lnSpc>
            </a:pPr>
            <a:r>
              <a:rPr lang="it-IT" dirty="0"/>
              <a:t> </a:t>
            </a:r>
          </a:p>
          <a:p>
            <a:pPr>
              <a:lnSpc>
                <a:spcPct val="90000"/>
              </a:lnSpc>
            </a:pP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574E75-69FC-0821-1E29-5238DF33B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r="21218"/>
          <a:stretch/>
        </p:blipFill>
        <p:spPr bwMode="auto">
          <a:xfrm>
            <a:off x="6095998" y="-20965"/>
            <a:ext cx="6096002" cy="68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494</TotalTime>
  <Words>2103</Words>
  <Application>Microsoft Office PowerPoint</Application>
  <PresentationFormat>Widescreen</PresentationFormat>
  <Paragraphs>446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OpenSans-Regular</vt:lpstr>
      <vt:lpstr>Times New Roman</vt:lpstr>
      <vt:lpstr>Wingdings 3</vt:lpstr>
      <vt:lpstr>Filo</vt:lpstr>
      <vt:lpstr>  XXXII CONGRESSO NAZIONALE SICOB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Grazie per l’attenzione!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XXXII CONGRESSO NAZIONALE SICOB</dc:title>
  <dc:creator>Antonio.Vella</dc:creator>
  <cp:lastModifiedBy>Antonio.Vella</cp:lastModifiedBy>
  <cp:revision>38</cp:revision>
  <dcterms:created xsi:type="dcterms:W3CDTF">2024-05-18T15:34:53Z</dcterms:created>
  <dcterms:modified xsi:type="dcterms:W3CDTF">2024-05-19T14:55:04Z</dcterms:modified>
</cp:coreProperties>
</file>